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125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127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124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12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  <p:sldId id="363" r:id="rId112"/>
    <p:sldId id="364" r:id="rId113"/>
    <p:sldId id="365" r:id="rId114"/>
    <p:sldId id="366" r:id="rId115"/>
    <p:sldId id="367" r:id="rId116"/>
    <p:sldId id="368" r:id="rId117"/>
    <p:sldId id="369" r:id="rId118"/>
    <p:sldId id="370" r:id="rId119"/>
    <p:sldId id="371" r:id="rId120"/>
    <p:sldId id="372" r:id="rId121"/>
    <p:sldId id="373" r:id="rId122"/>
    <p:sldId id="374" r:id="rId123"/>
    <p:sldId id="375" r:id="rId124"/>
    <p:sldId id="376" r:id="rId125"/>
    <p:sldId id="377" r:id="rId126"/>
    <p:sldId id="378" r:id="rId127"/>
    <p:sldId id="379" r:id="rId128"/>
    <p:sldId id="380" r:id="rId129"/>
    <p:sldId id="381" r:id="rId130"/>
    <p:sldId id="382" r:id="rId131"/>
    <p:sldId id="383" r:id="rId132"/>
  </p:sldIdLst>
  <p:sldSz cy="6858000" cx="9144000"/>
  <p:notesSz cx="66690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07" Type="http://schemas.openxmlformats.org/officeDocument/2006/relationships/slide" Target="slides/slide103.xml"/><Relationship Id="rId106" Type="http://schemas.openxmlformats.org/officeDocument/2006/relationships/slide" Target="slides/slide102.xml"/><Relationship Id="rId105" Type="http://schemas.openxmlformats.org/officeDocument/2006/relationships/slide" Target="slides/slide101.xml"/><Relationship Id="rId104" Type="http://schemas.openxmlformats.org/officeDocument/2006/relationships/slide" Target="slides/slide100.xml"/><Relationship Id="rId109" Type="http://schemas.openxmlformats.org/officeDocument/2006/relationships/slide" Target="slides/slide105.xml"/><Relationship Id="rId108" Type="http://schemas.openxmlformats.org/officeDocument/2006/relationships/slide" Target="slides/slide104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103" Type="http://schemas.openxmlformats.org/officeDocument/2006/relationships/slide" Target="slides/slide99.xml"/><Relationship Id="rId102" Type="http://schemas.openxmlformats.org/officeDocument/2006/relationships/slide" Target="slides/slide98.xml"/><Relationship Id="rId101" Type="http://schemas.openxmlformats.org/officeDocument/2006/relationships/slide" Target="slides/slide97.xml"/><Relationship Id="rId100" Type="http://schemas.openxmlformats.org/officeDocument/2006/relationships/slide" Target="slides/slide96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29" Type="http://schemas.openxmlformats.org/officeDocument/2006/relationships/slide" Target="slides/slide125.xml"/><Relationship Id="rId128" Type="http://schemas.openxmlformats.org/officeDocument/2006/relationships/slide" Target="slides/slide124.xml"/><Relationship Id="rId127" Type="http://schemas.openxmlformats.org/officeDocument/2006/relationships/slide" Target="slides/slide123.xml"/><Relationship Id="rId126" Type="http://schemas.openxmlformats.org/officeDocument/2006/relationships/slide" Target="slides/slide122.xml"/><Relationship Id="rId26" Type="http://schemas.openxmlformats.org/officeDocument/2006/relationships/slide" Target="slides/slide22.xml"/><Relationship Id="rId121" Type="http://schemas.openxmlformats.org/officeDocument/2006/relationships/slide" Target="slides/slide117.xml"/><Relationship Id="rId25" Type="http://schemas.openxmlformats.org/officeDocument/2006/relationships/slide" Target="slides/slide21.xml"/><Relationship Id="rId120" Type="http://schemas.openxmlformats.org/officeDocument/2006/relationships/slide" Target="slides/slide116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125" Type="http://schemas.openxmlformats.org/officeDocument/2006/relationships/slide" Target="slides/slide121.xml"/><Relationship Id="rId29" Type="http://schemas.openxmlformats.org/officeDocument/2006/relationships/slide" Target="slides/slide25.xml"/><Relationship Id="rId124" Type="http://schemas.openxmlformats.org/officeDocument/2006/relationships/slide" Target="slides/slide120.xml"/><Relationship Id="rId123" Type="http://schemas.openxmlformats.org/officeDocument/2006/relationships/slide" Target="slides/slide119.xml"/><Relationship Id="rId122" Type="http://schemas.openxmlformats.org/officeDocument/2006/relationships/slide" Target="slides/slide118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11" Type="http://schemas.openxmlformats.org/officeDocument/2006/relationships/slide" Target="slides/slide7.xml"/><Relationship Id="rId99" Type="http://schemas.openxmlformats.org/officeDocument/2006/relationships/slide" Target="slides/slide95.xml"/><Relationship Id="rId10" Type="http://schemas.openxmlformats.org/officeDocument/2006/relationships/slide" Target="slides/slide6.xml"/><Relationship Id="rId98" Type="http://schemas.openxmlformats.org/officeDocument/2006/relationships/slide" Target="slides/slide94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118" Type="http://schemas.openxmlformats.org/officeDocument/2006/relationships/slide" Target="slides/slide114.xml"/><Relationship Id="rId117" Type="http://schemas.openxmlformats.org/officeDocument/2006/relationships/slide" Target="slides/slide113.xml"/><Relationship Id="rId116" Type="http://schemas.openxmlformats.org/officeDocument/2006/relationships/slide" Target="slides/slide112.xml"/><Relationship Id="rId115" Type="http://schemas.openxmlformats.org/officeDocument/2006/relationships/slide" Target="slides/slide111.xml"/><Relationship Id="rId119" Type="http://schemas.openxmlformats.org/officeDocument/2006/relationships/slide" Target="slides/slide115.xml"/><Relationship Id="rId15" Type="http://schemas.openxmlformats.org/officeDocument/2006/relationships/slide" Target="slides/slide11.xml"/><Relationship Id="rId110" Type="http://schemas.openxmlformats.org/officeDocument/2006/relationships/slide" Target="slides/slide106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14" Type="http://schemas.openxmlformats.org/officeDocument/2006/relationships/slide" Target="slides/slide110.xml"/><Relationship Id="rId18" Type="http://schemas.openxmlformats.org/officeDocument/2006/relationships/slide" Target="slides/slide14.xml"/><Relationship Id="rId113" Type="http://schemas.openxmlformats.org/officeDocument/2006/relationships/slide" Target="slides/slide109.xml"/><Relationship Id="rId112" Type="http://schemas.openxmlformats.org/officeDocument/2006/relationships/slide" Target="slides/slide108.xml"/><Relationship Id="rId111" Type="http://schemas.openxmlformats.org/officeDocument/2006/relationships/slide" Target="slides/slide107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132" Type="http://schemas.openxmlformats.org/officeDocument/2006/relationships/slide" Target="slides/slide128.xml"/><Relationship Id="rId131" Type="http://schemas.openxmlformats.org/officeDocument/2006/relationships/slide" Target="slides/slide127.xml"/><Relationship Id="rId130" Type="http://schemas.openxmlformats.org/officeDocument/2006/relationships/slide" Target="slides/slide126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69" Type="http://schemas.openxmlformats.org/officeDocument/2006/relationships/slide" Target="slides/slide6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9" Type="http://schemas.openxmlformats.org/officeDocument/2006/relationships/slide" Target="slides/slide55.xml"/><Relationship Id="rId58" Type="http://schemas.openxmlformats.org/officeDocument/2006/relationships/slide" Target="slides/slide5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777607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Shape 836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Shape 837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Shape 842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Shape 843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Shape 850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Shape 858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Shape 863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Shape 864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Shape 869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Shape 870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Shape 875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Shape 876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Shape 881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Shape 882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Shape 887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Shape 888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Shape 893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Shape 894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Shape 899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Shape 900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Shape 905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Shape 906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Shape 911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Shape 912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Shape 920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Shape 921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Shape 929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Shape 930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Shape 935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Shape 936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Shape 944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Shape 945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Shape 950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Shape 951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Shape 956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Shape 957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Shape 963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Shape 964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Shape 970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Shape 971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Shape 976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Shape 977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Shape 984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Shape 989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Shape 990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996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Shape 997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Shape 1002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3" name="Shape 1003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Shape 1009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0" name="Shape 1010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leerling: de vragen laten stellen / nieuwe vragen laten bedenken.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Shape 1011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Shape 1016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Shape 1017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Shape 1022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" name="Shape 1023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 ik plak de pleister</a:t>
            </a:r>
            <a:b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++ ik plak de pleister op mijn arm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Ik luister, hij luistert, wij luisteren, ik heb geluisterd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leerling: terugtellen</a:t>
            </a:r>
            <a:endParaRPr/>
          </a:p>
        </p:txBody>
      </p:sp>
      <p:sp>
        <p:nvSpPr>
          <p:cNvPr id="266" name="Shape 266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Shape 374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http://www.schooltv.nl/video/dit-zijn-mn-ogen-mn-oren-mn-haar-een-spelletje-met-je-gezicht/#q=dit%20zijn%20mijn%20wangen    vanaf 01.01sec starten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Shape 398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Shape 405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Shape 414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2" name="Shape 422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leerling: wat doe je met je mond? proeven</a:t>
            </a:r>
            <a:endParaRPr/>
          </a:p>
        </p:txBody>
      </p:sp>
      <p:sp>
        <p:nvSpPr>
          <p:cNvPr id="423" name="Shape 423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1" name="Shape 431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leerling: wat doe je met je neus? ruiken</a:t>
            </a:r>
            <a:endParaRPr/>
          </a:p>
        </p:txBody>
      </p:sp>
      <p:sp>
        <p:nvSpPr>
          <p:cNvPr id="432" name="Shape 432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Shape 441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Shape 449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Shape 458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Shape 466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Shape 475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Shape 484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Shape 490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Shape 496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Shape 505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Shape 511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Shape 518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Shape 524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Shape 530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Shape 537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Shape 545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Shape 554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Shape 562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Shape 571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Shape 579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Shape 588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Shape 596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leerling: meervouden laten benoemen</a:t>
            </a:r>
            <a:endParaRPr/>
          </a:p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Shape 605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Shape 613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Shape 622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Shape 630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Shape 639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Shape 647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Shape 656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4" name="Shape 664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leerling: kan jij alle lichaamsdelen al aanwijzen? Laat maar zien?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Shape 665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Shape 674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Shape 682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Shape 691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Shape 697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Shape 708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Shape 716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Shape 723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9" name="Shape 729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 leerlingen: aanwijzen bij elkaar</a:t>
            </a:r>
            <a:endParaRPr/>
          </a:p>
        </p:txBody>
      </p:sp>
      <p:sp>
        <p:nvSpPr>
          <p:cNvPr id="730" name="Shape 730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Shape 736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Shape 742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Shape 748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Shape 754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Shape 763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Shape 769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Shape 775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Shape 781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Shape 787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4" name="Shape 794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leerling:  vervoeg het woord knippen, waar knip je mee?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Shape 795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Shape 803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Shape 810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Shape 811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Shape 819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0" name="Shape 820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leerling: welk doe-woord hoort hierbij?  Maak eens een zin?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Shape 821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Shape 829"/>
          <p:cNvSpPr/>
          <p:nvPr>
            <p:ph idx="2" type="sldImg"/>
          </p:nvPr>
        </p:nvSpPr>
        <p:spPr>
          <a:xfrm>
            <a:off x="1101725" y="1241425"/>
            <a:ext cx="4465638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47.jp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44.jp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6.xml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7.xml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8.xml"/><Relationship Id="rId3" Type="http://schemas.openxmlformats.org/officeDocument/2006/relationships/image" Target="../media/image1.png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9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0.xml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1.xml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2.xml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3.xml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4.xml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5.xml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6.xml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7.xml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8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Relationship Id="rId4" Type="http://schemas.openxmlformats.org/officeDocument/2006/relationships/image" Target="../media/image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0.jpg"/><Relationship Id="rId4" Type="http://schemas.openxmlformats.org/officeDocument/2006/relationships/image" Target="../media/image37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7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2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3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5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9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3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6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7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3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5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2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7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4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5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1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42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34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8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28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8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30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39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31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2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12.jpg"/><Relationship Id="rId4" Type="http://schemas.openxmlformats.org/officeDocument/2006/relationships/image" Target="../media/image7.jp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41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46.gif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1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36.jp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22.jp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43.jp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40.jp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4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70C0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Mondeling  Nederlands</a:t>
            </a:r>
            <a:endParaRPr/>
          </a:p>
        </p:txBody>
      </p:sp>
      <p:sp>
        <p:nvSpPr>
          <p:cNvPr id="89" name="Shape 8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Cursus 1 – Module 3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Dag 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nie_pijn" id="156" name="Shape 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913" y="0"/>
            <a:ext cx="7416800" cy="560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4264025" y="6113463"/>
            <a:ext cx="134461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knie</a:t>
            </a:r>
            <a:endParaRPr/>
          </a:p>
        </p:txBody>
      </p:sp>
      <p:cxnSp>
        <p:nvCxnSpPr>
          <p:cNvPr id="158" name="Shape 158"/>
          <p:cNvCxnSpPr/>
          <p:nvPr/>
        </p:nvCxnSpPr>
        <p:spPr>
          <a:xfrm flipH="1" rot="10800000">
            <a:off x="4572000" y="3068638"/>
            <a:ext cx="576263" cy="295275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Shape 8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Shape 8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klaar</a:t>
            </a:r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Shape 84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ader%20en%20zoon%20kort%20en%20lang" id="847" name="Shape 8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1413" y="0"/>
            <a:ext cx="4346575" cy="6021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Shape 85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di9789021617596" id="854" name="Shape 8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675" y="0"/>
            <a:ext cx="3703638" cy="5661025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Shape 855"/>
          <p:cNvSpPr txBox="1"/>
          <p:nvPr/>
        </p:nvSpPr>
        <p:spPr>
          <a:xfrm>
            <a:off x="3708400" y="6021388"/>
            <a:ext cx="1925638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leuk - stom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Shape 86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maandag</a:t>
            </a:r>
            <a:endParaRPr/>
          </a:p>
        </p:txBody>
      </p:sp>
      <p:sp>
        <p:nvSpPr>
          <p:cNvPr id="861" name="Shape 86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dinsdag</a:t>
            </a:r>
            <a:endParaRPr/>
          </a:p>
        </p:txBody>
      </p:sp>
      <p:sp>
        <p:nvSpPr>
          <p:cNvPr id="867" name="Shape 86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Shape 87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woensdag</a:t>
            </a:r>
            <a:endParaRPr/>
          </a:p>
        </p:txBody>
      </p:sp>
      <p:sp>
        <p:nvSpPr>
          <p:cNvPr id="873" name="Shape 87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donderdag</a:t>
            </a:r>
            <a:endParaRPr/>
          </a:p>
        </p:txBody>
      </p:sp>
      <p:sp>
        <p:nvSpPr>
          <p:cNvPr id="879" name="Shape 87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vrijdag</a:t>
            </a:r>
            <a:endParaRPr/>
          </a:p>
        </p:txBody>
      </p:sp>
      <p:sp>
        <p:nvSpPr>
          <p:cNvPr id="885" name="Shape 88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Shape 89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zaterdag</a:t>
            </a:r>
            <a:endParaRPr/>
          </a:p>
        </p:txBody>
      </p:sp>
      <p:sp>
        <p:nvSpPr>
          <p:cNvPr id="891" name="Shape 89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Shape 89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zondag</a:t>
            </a:r>
            <a:endParaRPr/>
          </a:p>
        </p:txBody>
      </p:sp>
      <p:sp>
        <p:nvSpPr>
          <p:cNvPr id="897" name="Shape 89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og1-763498"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3" y="0"/>
            <a:ext cx="8066087" cy="51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4264025" y="6113463"/>
            <a:ext cx="13858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oog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Shape 90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903" name="Shape 90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handdoek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kam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nek</a:t>
            </a:r>
            <a:endParaRPr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Shape 90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909" name="Shape 909"/>
          <p:cNvSpPr txBox="1"/>
          <p:nvPr>
            <p:ph idx="1" type="body"/>
          </p:nvPr>
        </p:nvSpPr>
        <p:spPr>
          <a:xfrm>
            <a:off x="468313" y="1700213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handdoek		de handdoeken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kam			de kammen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nek			de nekken</a:t>
            </a:r>
            <a:endParaRPr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Shape 9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Het verhaal</a:t>
            </a:r>
            <a:endParaRPr/>
          </a:p>
        </p:txBody>
      </p:sp>
      <p:sp>
        <p:nvSpPr>
          <p:cNvPr id="915" name="Shape 915"/>
          <p:cNvSpPr/>
          <p:nvPr/>
        </p:nvSpPr>
        <p:spPr>
          <a:xfrm>
            <a:off x="755576" y="1489232"/>
            <a:ext cx="1440160" cy="2592288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Shape 916"/>
          <p:cNvSpPr/>
          <p:nvPr/>
        </p:nvSpPr>
        <p:spPr>
          <a:xfrm>
            <a:off x="2555776" y="1499789"/>
            <a:ext cx="1440160" cy="2592288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Shape 917"/>
          <p:cNvSpPr/>
          <p:nvPr/>
        </p:nvSpPr>
        <p:spPr>
          <a:xfrm>
            <a:off x="4425877" y="1477756"/>
            <a:ext cx="1440160" cy="2592288"/>
          </a:xfrm>
          <a:prstGeom prst="rect">
            <a:avLst/>
          </a:prstGeom>
          <a:solidFill>
            <a:srgbClr val="9933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Shape 918"/>
          <p:cNvSpPr/>
          <p:nvPr/>
        </p:nvSpPr>
        <p:spPr>
          <a:xfrm>
            <a:off x="6444208" y="1511839"/>
            <a:ext cx="1440160" cy="2592288"/>
          </a:xfrm>
          <a:prstGeom prst="rect">
            <a:avLst/>
          </a:prstGeom>
          <a:solidFill>
            <a:srgbClr val="9A9ADF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Shape 9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hebben wij geleerd?</a:t>
            </a:r>
            <a:endParaRPr/>
          </a:p>
        </p:txBody>
      </p:sp>
      <p:sp>
        <p:nvSpPr>
          <p:cNvPr id="924" name="Shape 9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Shape 925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Shape 926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Shape 927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70C0"/>
        </a:solidFill>
      </p:bgPr>
    </p:bg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Shape 9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Dag 5</a:t>
            </a:r>
            <a:endParaRPr/>
          </a:p>
        </p:txBody>
      </p:sp>
      <p:sp>
        <p:nvSpPr>
          <p:cNvPr id="933" name="Shape 93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Shape 938"/>
          <p:cNvSpPr txBox="1"/>
          <p:nvPr>
            <p:ph type="title"/>
          </p:nvPr>
        </p:nvSpPr>
        <p:spPr>
          <a:xfrm>
            <a:off x="539552" y="10527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Weet je nog? </a:t>
            </a: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Het verhaal</a:t>
            </a:r>
            <a:endParaRPr/>
          </a:p>
        </p:txBody>
      </p:sp>
      <p:sp>
        <p:nvSpPr>
          <p:cNvPr id="939" name="Shape 939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Shape 940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Shape 941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Shape 942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rgbClr val="9A9ADF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Shape 9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ga je leren?</a:t>
            </a:r>
            <a:endParaRPr/>
          </a:p>
        </p:txBody>
      </p:sp>
      <p:sp>
        <p:nvSpPr>
          <p:cNvPr id="948" name="Shape 94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Herhalen van de woorden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Shape 95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/</a:t>
            </a:r>
            <a:r>
              <a:rPr b="0" i="0" lang="nl-NL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ie</a:t>
            </a: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/>
          </a:p>
        </p:txBody>
      </p:sp>
      <p:sp>
        <p:nvSpPr>
          <p:cNvPr id="954" name="Shape 95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knie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ziet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niet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biet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bieb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zien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ziet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ziek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wiek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piek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piet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lied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riet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riem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kiem</a:t>
            </a:r>
            <a:endParaRPr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Shape 95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endParaRPr/>
          </a:p>
        </p:txBody>
      </p:sp>
      <p:sp>
        <p:nvSpPr>
          <p:cNvPr id="960" name="Shape 960"/>
          <p:cNvSpPr txBox="1"/>
          <p:nvPr>
            <p:ph idx="1" type="body"/>
          </p:nvPr>
        </p:nvSpPr>
        <p:spPr>
          <a:xfrm>
            <a:off x="457200" y="1417638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 twee drie vier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hebben samen veel plezier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 de wind gaat waaien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gaan de wieken draaien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 de wind niet  waaien wil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staan de wieken stil</a:t>
            </a:r>
            <a:endParaRPr/>
          </a:p>
        </p:txBody>
      </p:sp>
      <p:pic>
        <p:nvPicPr>
          <p:cNvPr descr="untitled" id="961" name="Shape 9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8125" y="4940300"/>
            <a:ext cx="1793875" cy="13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Shape 96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bruin</a:t>
            </a:r>
            <a:endParaRPr/>
          </a:p>
        </p:txBody>
      </p:sp>
      <p:sp>
        <p:nvSpPr>
          <p:cNvPr id="967" name="Shape 96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Shape 968"/>
          <p:cNvSpPr txBox="1"/>
          <p:nvPr/>
        </p:nvSpPr>
        <p:spPr>
          <a:xfrm>
            <a:off x="4264025" y="611346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or_luistert" id="173" name="Shape 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1413" y="188913"/>
            <a:ext cx="3660775" cy="51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4264025" y="6113463"/>
            <a:ext cx="13049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oor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Shape 9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rood</a:t>
            </a:r>
            <a:endParaRPr/>
          </a:p>
        </p:txBody>
      </p:sp>
      <p:sp>
        <p:nvSpPr>
          <p:cNvPr id="974" name="Shape 97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Shape 97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zwart</a:t>
            </a:r>
            <a:endParaRPr/>
          </a:p>
        </p:txBody>
      </p:sp>
      <p:sp>
        <p:nvSpPr>
          <p:cNvPr id="980" name="Shape 98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Shape 981"/>
          <p:cNvSpPr txBox="1"/>
          <p:nvPr/>
        </p:nvSpPr>
        <p:spPr>
          <a:xfrm>
            <a:off x="4264025" y="611346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Shape 98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geel</a:t>
            </a:r>
            <a:endParaRPr/>
          </a:p>
        </p:txBody>
      </p:sp>
      <p:sp>
        <p:nvSpPr>
          <p:cNvPr id="987" name="Shape 98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Shape 99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paars</a:t>
            </a:r>
            <a:endParaRPr/>
          </a:p>
        </p:txBody>
      </p:sp>
      <p:sp>
        <p:nvSpPr>
          <p:cNvPr id="993" name="Shape 99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Shape 994"/>
          <p:cNvSpPr txBox="1"/>
          <p:nvPr/>
        </p:nvSpPr>
        <p:spPr>
          <a:xfrm>
            <a:off x="4264025" y="611346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Shape 99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blauw</a:t>
            </a:r>
            <a:endParaRPr/>
          </a:p>
        </p:txBody>
      </p:sp>
      <p:sp>
        <p:nvSpPr>
          <p:cNvPr id="1000" name="Shape 100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Shape 100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groen</a:t>
            </a:r>
            <a:endParaRPr/>
          </a:p>
        </p:txBody>
      </p:sp>
      <p:sp>
        <p:nvSpPr>
          <p:cNvPr id="1006" name="Shape 100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Shape 1007"/>
          <p:cNvSpPr txBox="1"/>
          <p:nvPr/>
        </p:nvSpPr>
        <p:spPr>
          <a:xfrm>
            <a:off x="4264025" y="611346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Shape 10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0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Herhaal de woorden van dag 1 -4</a:t>
            </a:r>
            <a:endParaRPr/>
          </a:p>
        </p:txBody>
      </p:sp>
      <p:sp>
        <p:nvSpPr>
          <p:cNvPr id="1014" name="Shape 10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Maak een streep op de vloer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Stel de vragen uit de handleiding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Laat de kinderen aan de juiste kant van de lijn staan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Vb. de kinderen die lang haar hebben gaan naar links, als je school leuk vindt ga je naar rechts …. Etc etc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Shape 10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- woorden</a:t>
            </a:r>
            <a:endParaRPr/>
          </a:p>
        </p:txBody>
      </p:sp>
      <p:sp>
        <p:nvSpPr>
          <p:cNvPr id="1020" name="Shape 10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Pak de 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doos en een rood blad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Herhaal alle het woorden uit de doos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Schrijf het woord: Lichaam op het blad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Laat de kinderen alle 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woorden opplakken  en kleuren in hun woordenboek</a:t>
            </a:r>
            <a:endParaRPr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Shape 10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hebben wij geleerd?</a:t>
            </a:r>
            <a:endParaRPr/>
          </a:p>
        </p:txBody>
      </p:sp>
      <p:sp>
        <p:nvSpPr>
          <p:cNvPr id="1026" name="Shape 10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Shape 1027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Shape 1028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Shape 1029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ong%20rienke" id="181" name="Shape 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088" y="0"/>
            <a:ext cx="7596187" cy="569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4264025" y="6113463"/>
            <a:ext cx="13858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tong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ril" id="189" name="Shape 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88" y="115888"/>
            <a:ext cx="6948487" cy="45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4264025" y="6113463"/>
            <a:ext cx="11652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bril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leister" id="198" name="Shape 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13" y="188913"/>
            <a:ext cx="6948487" cy="500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4264025" y="6113463"/>
            <a:ext cx="1828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pleister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l-kleurplaat-kleurplaten-foto-prik-p12946" id="206" name="Shape 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250" y="0"/>
            <a:ext cx="3908425" cy="551656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4264025" y="6113463"/>
            <a:ext cx="126523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prik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600" lvl="4" marL="2057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uisteren" id="215" name="Shape 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3" y="0"/>
            <a:ext cx="7993062" cy="412908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4264025" y="6113463"/>
            <a:ext cx="15462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luisteren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egen" id="223" name="Shape 2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975" y="0"/>
            <a:ext cx="3578225" cy="537368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4264025" y="6113463"/>
            <a:ext cx="12461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wegen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zitten" id="231" name="Shape 2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4075" y="0"/>
            <a:ext cx="44958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/>
        </p:nvSpPr>
        <p:spPr>
          <a:xfrm>
            <a:off x="4264025" y="6113463"/>
            <a:ext cx="10445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zitten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ga je leren?</a:t>
            </a:r>
            <a:endParaRPr/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 gaat luisteren naar een verhaal over Sem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 gaat woorden leren die horen bij de dokter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 gaat oefenen met de klank /ie/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v%2034%20c%20Buizen%20doos%20dicht%20450" id="239" name="Shape 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0200" y="549275"/>
            <a:ext cx="4441825" cy="3533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AOU6G3JCACP7W1YCAZHMITHCA0DBU89CAU211R3CACG2SQICA2VCLOOCAK5K55OCAALQCM6CANMLYK1CADYRCL2CA7AHJH1CAMZEBOYCA3DTWFZCAQ69H8CCAQ8W0ZECAKX3EV6" id="240" name="Shape 2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213" y="620713"/>
            <a:ext cx="3240087" cy="312261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3910013" y="5969000"/>
            <a:ext cx="20653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- dicht</a:t>
            </a:r>
            <a:endParaRPr/>
          </a:p>
        </p:txBody>
      </p:sp>
      <p:cxnSp>
        <p:nvCxnSpPr>
          <p:cNvPr id="242" name="Shape 242"/>
          <p:cNvCxnSpPr/>
          <p:nvPr/>
        </p:nvCxnSpPr>
        <p:spPr>
          <a:xfrm rot="10800000">
            <a:off x="2843213" y="3573463"/>
            <a:ext cx="1296987" cy="251936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243" name="Shape 243"/>
          <p:cNvCxnSpPr/>
          <p:nvPr/>
        </p:nvCxnSpPr>
        <p:spPr>
          <a:xfrm flipH="1" rot="10800000">
            <a:off x="5435600" y="3644900"/>
            <a:ext cx="1152525" cy="23764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6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gaan</a:t>
            </a:r>
            <a:br>
              <a:rPr b="0" i="0" lang="nl-NL" sz="6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6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zitten		wij 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gaan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zitten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slapen		wij 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gaan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slapen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beginnen	wij 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gaan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beginnen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werken		wij 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gaan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werken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3832225" y="6040438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klaar</a:t>
            </a:r>
            <a:endParaRPr/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juf, ik ben klaar.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juf, ik ben klaar met mijn werk.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 is er klaar?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laten zien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Nog even tellen</a:t>
            </a:r>
            <a:endParaRPr/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		een			6  zes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		twee			7  zeven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		drie			8  acht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		vier			9  negen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		vijf			10 tien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grammatica</a:t>
            </a:r>
            <a:endParaRPr/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hoeveelheidswoorden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-&gt; hoeveel vingers steek ik op?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TweePraat laten uitvoeren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een vraagt: hoeveel vingers steek ik op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ander zegt: het zijn ….. vingers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33CC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3300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aan de slag:</a:t>
            </a: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is dit?</a:t>
            </a:r>
            <a:endParaRPr/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 de doktersspullen neer, benoem de voorwerpen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de juf wijst aan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de juf vraagt: hoe heet dit?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dit is een ….   of    het is een …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/</a:t>
            </a:r>
            <a:r>
              <a:rPr b="0" i="0" lang="nl-NL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ie</a:t>
            </a: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/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knie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ziet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niet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biet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bieb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zien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ziet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ziek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wiek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piek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piet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lied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riet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riem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kiem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begroeten</a:t>
            </a:r>
            <a:endParaRPr/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dag!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Gedag zeggen</a:t>
            </a:r>
            <a:endParaRPr/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 ziens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 morgen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fijn weekend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 volgende week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bedanken</a:t>
            </a:r>
            <a:endParaRPr/>
          </a:p>
        </p:txBody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dank je wel.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dank u wel.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arm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bril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huid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knie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mond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oog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prik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pijn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tong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arm			de armen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bril			de brillen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huid			de huiden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knie			de knieën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mond			de monden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oog			de ogen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prik			de prikken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pijn			de pijnen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tong			de tongen			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dokter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pleister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dokter			de dokters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pleister		de pleisters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Het verhaal</a:t>
            </a: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755576" y="1489232"/>
            <a:ext cx="1440160" cy="2592288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Shape 348"/>
          <p:cNvSpPr/>
          <p:nvPr/>
        </p:nvSpPr>
        <p:spPr>
          <a:xfrm>
            <a:off x="2555776" y="1499789"/>
            <a:ext cx="1440160" cy="2592288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4425877" y="1477756"/>
            <a:ext cx="1440160" cy="2592288"/>
          </a:xfrm>
          <a:prstGeom prst="rect">
            <a:avLst/>
          </a:prstGeom>
          <a:solidFill>
            <a:srgbClr val="9933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Shape 350"/>
          <p:cNvSpPr/>
          <p:nvPr/>
        </p:nvSpPr>
        <p:spPr>
          <a:xfrm>
            <a:off x="6444208" y="1511839"/>
            <a:ext cx="1440160" cy="2592288"/>
          </a:xfrm>
          <a:prstGeom prst="rect">
            <a:avLst/>
          </a:prstGeom>
          <a:solidFill>
            <a:srgbClr val="9A9ADF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werkblad</a:t>
            </a:r>
            <a:endParaRPr/>
          </a:p>
        </p:txBody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lees de zinnen voor en zeg het woord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kinderen leggen het goede plaatje voor zich neer op een rij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hebben wij geleerd?</a:t>
            </a:r>
            <a:endParaRPr/>
          </a:p>
        </p:txBody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Shape 36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Shape 36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Shape 36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ie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 van T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ie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 zijn n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ie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uwe f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ie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heeft dr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ie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ie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len en v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ie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 w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ie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 zegt 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ie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 zonder l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ie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heb P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ie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 z’n f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ie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ts z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ie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vl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ie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</a:t>
            </a:r>
            <a:endParaRPr/>
          </a:p>
        </p:txBody>
      </p:sp>
      <p:pic>
        <p:nvPicPr>
          <p:cNvPr descr="fiets"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3663" y="4149725"/>
            <a:ext cx="2379662" cy="2471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70C0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Dag 2</a:t>
            </a:r>
            <a:endParaRPr/>
          </a:p>
        </p:txBody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Weet je nog?</a:t>
            </a:r>
            <a:endParaRPr/>
          </a:p>
        </p:txBody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Hoeveel vingers?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dokter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verhaal (wie,doet,wat,waar,wanneer)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971600" y="4077072"/>
            <a:ext cx="1440160" cy="2592288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Shape 379"/>
          <p:cNvSpPr/>
          <p:nvPr/>
        </p:nvSpPr>
        <p:spPr>
          <a:xfrm>
            <a:off x="2555776" y="4077072"/>
            <a:ext cx="1440160" cy="2592288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Shape 380"/>
          <p:cNvSpPr/>
          <p:nvPr/>
        </p:nvSpPr>
        <p:spPr>
          <a:xfrm>
            <a:off x="4181128" y="4077072"/>
            <a:ext cx="1440160" cy="2592288"/>
          </a:xfrm>
          <a:prstGeom prst="rect">
            <a:avLst/>
          </a:prstGeom>
          <a:solidFill>
            <a:srgbClr val="9933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Shape 381"/>
          <p:cNvSpPr/>
          <p:nvPr/>
        </p:nvSpPr>
        <p:spPr>
          <a:xfrm>
            <a:off x="5806480" y="4077072"/>
            <a:ext cx="1440160" cy="2592288"/>
          </a:xfrm>
          <a:prstGeom prst="rect">
            <a:avLst/>
          </a:prstGeom>
          <a:solidFill>
            <a:srgbClr val="9A9ADF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Shape 382"/>
          <p:cNvSpPr/>
          <p:nvPr/>
        </p:nvSpPr>
        <p:spPr>
          <a:xfrm>
            <a:off x="7431832" y="4077072"/>
            <a:ext cx="1440160" cy="2592288"/>
          </a:xfrm>
          <a:prstGeom prst="rect">
            <a:avLst/>
          </a:prstGeom>
          <a:solidFill>
            <a:srgbClr val="FF33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ga je leren?</a:t>
            </a:r>
            <a:endParaRPr/>
          </a:p>
        </p:txBody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 gaat woorden leren bij het gezicht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 gaat een gezicht knutselen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 gaat een liedje leren bij het gezicht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/</a:t>
            </a:r>
            <a:r>
              <a:rPr b="0" i="0" lang="nl-NL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ie</a:t>
            </a: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/>
          </a:p>
        </p:txBody>
      </p:sp>
      <p:sp>
        <p:nvSpPr>
          <p:cNvPr id="394" name="Shape 39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knie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ziet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niet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biet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bieb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zien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ziet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ziek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wiek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piek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piet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lied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riet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riem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kiem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Shape 4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5880" y="3068960"/>
            <a:ext cx="5192240" cy="3647524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Shape 40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Shape 40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3219" y="112112"/>
            <a:ext cx="5859104" cy="3263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ezicht2" id="409" name="Shape 4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8538" y="0"/>
            <a:ext cx="4506912" cy="609282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Shape 410"/>
          <p:cNvSpPr txBox="1"/>
          <p:nvPr/>
        </p:nvSpPr>
        <p:spPr>
          <a:xfrm>
            <a:off x="4264025" y="611346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Shape 411"/>
          <p:cNvSpPr txBox="1"/>
          <p:nvPr/>
        </p:nvSpPr>
        <p:spPr>
          <a:xfrm>
            <a:off x="539552" y="6092825"/>
            <a:ext cx="7964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 van de dag:     </a:t>
            </a: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 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gezicht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Shape 4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1484850-een-ontzagwekkend-lang-haar-pruik-zwart-rood-gothic-look" id="418" name="Shape 4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7387" y="373718"/>
            <a:ext cx="52292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Shape 419"/>
          <p:cNvSpPr txBox="1"/>
          <p:nvPr/>
        </p:nvSpPr>
        <p:spPr>
          <a:xfrm>
            <a:off x="2267745" y="5903893"/>
            <a:ext cx="669674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het 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haar </a:t>
            </a: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Shape 4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arriere%20Een%20grote%20mond%20is%20de%20snelste%20weg%20naar%20de%20top" id="427" name="Shape 4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350" y="0"/>
            <a:ext cx="6516688" cy="4891088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Shape 428"/>
          <p:cNvSpPr txBox="1"/>
          <p:nvPr/>
        </p:nvSpPr>
        <p:spPr>
          <a:xfrm>
            <a:off x="4264025" y="6113463"/>
            <a:ext cx="158591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mond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Shape 43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eus%20cindy" id="436" name="Shape 4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350" y="0"/>
            <a:ext cx="5861050" cy="5949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Shape 437"/>
          <p:cNvSpPr txBox="1"/>
          <p:nvPr/>
        </p:nvSpPr>
        <p:spPr>
          <a:xfrm>
            <a:off x="4264025" y="611346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Shape 438"/>
          <p:cNvSpPr txBox="1"/>
          <p:nvPr/>
        </p:nvSpPr>
        <p:spPr>
          <a:xfrm>
            <a:off x="4264025" y="6113463"/>
            <a:ext cx="14652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neus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Shape 44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og1-763498" id="445" name="Shape 4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0"/>
            <a:ext cx="6732588" cy="4327525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Shape 446"/>
          <p:cNvSpPr txBox="1"/>
          <p:nvPr/>
        </p:nvSpPr>
        <p:spPr>
          <a:xfrm>
            <a:off x="4264025" y="6113463"/>
            <a:ext cx="13858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 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oog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endParaRPr/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457200" y="1417638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 twee drie vier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hebben samen veel plezier</a:t>
            </a:r>
            <a:b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 de wind gaat waaien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gaan de wieken draaien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 de wind niet  waaien wil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staan de wieken stil</a:t>
            </a:r>
            <a:endParaRPr/>
          </a:p>
        </p:txBody>
      </p:sp>
      <p:pic>
        <p:nvPicPr>
          <p:cNvPr descr="untitled" id="115" name="Shape 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8125" y="4940300"/>
            <a:ext cx="1793875" cy="13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Shape 45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or_luistert" id="453" name="Shape 4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8538" y="0"/>
            <a:ext cx="4035425" cy="5634038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Shape 454"/>
          <p:cNvSpPr txBox="1"/>
          <p:nvPr/>
        </p:nvSpPr>
        <p:spPr>
          <a:xfrm>
            <a:off x="4264025" y="611346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Shape 455"/>
          <p:cNvSpPr txBox="1"/>
          <p:nvPr/>
        </p:nvSpPr>
        <p:spPr>
          <a:xfrm>
            <a:off x="4264025" y="6113463"/>
            <a:ext cx="13049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 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oor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Shape 46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kening" id="462" name="Shape 4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8" y="0"/>
            <a:ext cx="7416800" cy="5802313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Shape 463"/>
          <p:cNvSpPr txBox="1"/>
          <p:nvPr/>
        </p:nvSpPr>
        <p:spPr>
          <a:xfrm>
            <a:off x="3419475" y="6113463"/>
            <a:ext cx="20462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tekening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Shape 46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01-uitknippen-ledematen" id="470" name="Shape 4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913" y="0"/>
            <a:ext cx="6948487" cy="6194425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Shape 471"/>
          <p:cNvSpPr txBox="1"/>
          <p:nvPr/>
        </p:nvSpPr>
        <p:spPr>
          <a:xfrm>
            <a:off x="4264025" y="611346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Shape 472"/>
          <p:cNvSpPr txBox="1"/>
          <p:nvPr/>
        </p:nvSpPr>
        <p:spPr>
          <a:xfrm>
            <a:off x="3381375" y="6113463"/>
            <a:ext cx="18256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uitknippen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Shape 47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377401-pritt_stift" id="479" name="Shape 4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1413" y="0"/>
            <a:ext cx="4033837" cy="5373688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Shape 480"/>
          <p:cNvSpPr txBox="1"/>
          <p:nvPr/>
        </p:nvSpPr>
        <p:spPr>
          <a:xfrm>
            <a:off x="4264025" y="611346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Shape 481"/>
          <p:cNvSpPr txBox="1"/>
          <p:nvPr/>
        </p:nvSpPr>
        <p:spPr>
          <a:xfrm>
            <a:off x="3276600" y="6113463"/>
            <a:ext cx="27844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lijm - plakken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487" name="Shape 48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gezicht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mond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neus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oog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oor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tekening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493" name="Shape 49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gezicht		de gezichten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mond			de monden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neus			de neuzen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oog			de ogen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oor			de oren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tekening		de tekeningen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hebben wij geleerd?</a:t>
            </a:r>
            <a:endParaRPr/>
          </a:p>
        </p:txBody>
      </p:sp>
      <p:sp>
        <p:nvSpPr>
          <p:cNvPr id="499" name="Shape 49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70C0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Dag 3</a:t>
            </a:r>
            <a:endParaRPr/>
          </a:p>
        </p:txBody>
      </p:sp>
      <p:sp>
        <p:nvSpPr>
          <p:cNvPr id="508" name="Shape 50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Weet je nog?</a:t>
            </a:r>
            <a:endParaRPr/>
          </a:p>
        </p:txBody>
      </p:sp>
      <p:sp>
        <p:nvSpPr>
          <p:cNvPr id="514" name="Shape 5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gezicht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mond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neus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–"/>
            </a:pPr>
            <a:r>
              <a:rPr b="0" i="0" lang="nl-NL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oor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–"/>
            </a:pPr>
            <a:r>
              <a:rPr b="0" i="0" lang="nl-NL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 </a:t>
            </a: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oog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–"/>
            </a:pPr>
            <a:r>
              <a:rPr b="0" i="0" lang="nl-NL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hoofd</a:t>
            </a:r>
            <a:endParaRPr/>
          </a:p>
        </p:txBody>
      </p:sp>
      <p:pic>
        <p:nvPicPr>
          <p:cNvPr descr="gezicht2" id="515" name="Shape 5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0072" y="2524148"/>
            <a:ext cx="2663502" cy="360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ga je leren?</a:t>
            </a:r>
            <a:endParaRPr/>
          </a:p>
        </p:txBody>
      </p:sp>
      <p:sp>
        <p:nvSpPr>
          <p:cNvPr id="521" name="Shape 5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 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lichaam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Klankoefeningen met de /ie/ van tien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okter_trspt" id="122" name="Shape 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050" y="0"/>
            <a:ext cx="5599113" cy="566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755576" y="6113463"/>
            <a:ext cx="612068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 van de dag:       de dokter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/</a:t>
            </a:r>
            <a:r>
              <a:rPr b="0" i="0" lang="nl-NL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ie</a:t>
            </a: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/>
          </a:p>
        </p:txBody>
      </p:sp>
      <p:sp>
        <p:nvSpPr>
          <p:cNvPr id="527" name="Shape 5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knie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ziet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niet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biet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bieb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zien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ziet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ziek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wiek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piek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piet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lied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riet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riem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kiem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endParaRPr/>
          </a:p>
        </p:txBody>
      </p:sp>
      <p:sp>
        <p:nvSpPr>
          <p:cNvPr id="533" name="Shape 533"/>
          <p:cNvSpPr txBox="1"/>
          <p:nvPr>
            <p:ph idx="1" type="body"/>
          </p:nvPr>
        </p:nvSpPr>
        <p:spPr>
          <a:xfrm>
            <a:off x="457200" y="1417638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 twee drie vier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hebben samen veel plezier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 de wind gaat waaien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gaan de wieken draaien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 de wind niet  waaien wil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staan de wieken stil</a:t>
            </a:r>
            <a:endParaRPr/>
          </a:p>
        </p:txBody>
      </p:sp>
      <p:pic>
        <p:nvPicPr>
          <p:cNvPr descr="untitled" id="534" name="Shape 5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8125" y="4940300"/>
            <a:ext cx="1793875" cy="13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Shape 5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rm" id="541" name="Shape 5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050" y="0"/>
            <a:ext cx="4768850" cy="4797425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Shape 542"/>
          <p:cNvSpPr txBox="1"/>
          <p:nvPr/>
        </p:nvSpPr>
        <p:spPr>
          <a:xfrm>
            <a:off x="4264025" y="6113463"/>
            <a:ext cx="13049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arm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Shape 54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een" id="549" name="Shape 5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0"/>
            <a:ext cx="7667625" cy="5783263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Shape 550"/>
          <p:cNvSpPr txBox="1"/>
          <p:nvPr/>
        </p:nvSpPr>
        <p:spPr>
          <a:xfrm>
            <a:off x="4264025" y="611346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Shape 551"/>
          <p:cNvSpPr txBox="1"/>
          <p:nvPr/>
        </p:nvSpPr>
        <p:spPr>
          <a:xfrm>
            <a:off x="4264025" y="6113463"/>
            <a:ext cx="158591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Shape 55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-GAP%20donor" id="558" name="Shape 5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975" y="0"/>
            <a:ext cx="3997325" cy="6092825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Shape 559"/>
          <p:cNvSpPr txBox="1"/>
          <p:nvPr/>
        </p:nvSpPr>
        <p:spPr>
          <a:xfrm>
            <a:off x="4264025" y="6113463"/>
            <a:ext cx="10461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bil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Shape 56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ezicht2" id="566" name="Shape 5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8538" y="0"/>
            <a:ext cx="4394200" cy="5940425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Shape 567"/>
          <p:cNvSpPr txBox="1"/>
          <p:nvPr/>
        </p:nvSpPr>
        <p:spPr>
          <a:xfrm>
            <a:off x="4264025" y="611346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Shape 568"/>
          <p:cNvSpPr txBox="1"/>
          <p:nvPr/>
        </p:nvSpPr>
        <p:spPr>
          <a:xfrm>
            <a:off x="4264025" y="6113463"/>
            <a:ext cx="19240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gezicht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Shape 57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and" id="575" name="Shape 5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4075" y="188913"/>
            <a:ext cx="4156075" cy="4968875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Shape 576"/>
          <p:cNvSpPr txBox="1"/>
          <p:nvPr/>
        </p:nvSpPr>
        <p:spPr>
          <a:xfrm>
            <a:off x="4264025" y="6113463"/>
            <a:ext cx="14859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hand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Shape 58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jongen" id="583" name="Shape 5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4075" y="0"/>
            <a:ext cx="4192588" cy="558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Shape 584"/>
          <p:cNvSpPr txBox="1"/>
          <p:nvPr/>
        </p:nvSpPr>
        <p:spPr>
          <a:xfrm>
            <a:off x="4264025" y="611346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Shape 585"/>
          <p:cNvSpPr txBox="1"/>
          <p:nvPr/>
        </p:nvSpPr>
        <p:spPr>
          <a:xfrm>
            <a:off x="4264025" y="6113463"/>
            <a:ext cx="17668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jongen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Shape 59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nie_pijn" id="592" name="Shape 5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0"/>
            <a:ext cx="6877050" cy="5197475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Shape 593"/>
          <p:cNvSpPr txBox="1"/>
          <p:nvPr/>
        </p:nvSpPr>
        <p:spPr>
          <a:xfrm>
            <a:off x="4264025" y="6113463"/>
            <a:ext cx="134461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knie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Shape 59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ichaam" id="600" name="Shape 6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2275" y="0"/>
            <a:ext cx="6013450" cy="60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Shape 601"/>
          <p:cNvSpPr txBox="1"/>
          <p:nvPr/>
        </p:nvSpPr>
        <p:spPr>
          <a:xfrm>
            <a:off x="4264025" y="611346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Shape 602"/>
          <p:cNvSpPr txBox="1"/>
          <p:nvPr/>
        </p:nvSpPr>
        <p:spPr>
          <a:xfrm>
            <a:off x="4264025" y="6113463"/>
            <a:ext cx="20256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lichaam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rm"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050" y="0"/>
            <a:ext cx="4768850" cy="479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4264025" y="6113463"/>
            <a:ext cx="13049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arm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Shape 60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eisje" id="609" name="Shape 6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8175" y="0"/>
            <a:ext cx="3706813" cy="4941888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Shape 610"/>
          <p:cNvSpPr txBox="1"/>
          <p:nvPr/>
        </p:nvSpPr>
        <p:spPr>
          <a:xfrm>
            <a:off x="4264025" y="6113463"/>
            <a:ext cx="182403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meisje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Shape 6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arriere%20Een%20grote%20mond%20is%20de%20snelste%20weg%20naar%20de%20top" id="617" name="Shape 6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3" y="0"/>
            <a:ext cx="7705725" cy="5783263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Shape 618"/>
          <p:cNvSpPr txBox="1"/>
          <p:nvPr/>
        </p:nvSpPr>
        <p:spPr>
          <a:xfrm>
            <a:off x="4264025" y="611346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Shape 619"/>
          <p:cNvSpPr txBox="1"/>
          <p:nvPr/>
        </p:nvSpPr>
        <p:spPr>
          <a:xfrm>
            <a:off x="4264025" y="6113463"/>
            <a:ext cx="158591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mond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Shape 6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agel" id="626" name="Shape 6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450" y="476250"/>
            <a:ext cx="6440488" cy="4830763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Shape 627"/>
          <p:cNvSpPr txBox="1"/>
          <p:nvPr/>
        </p:nvSpPr>
        <p:spPr>
          <a:xfrm>
            <a:off x="4264025" y="6113463"/>
            <a:ext cx="15668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nagel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Shape 63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UG" id="634" name="Shape 6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4438" y="115888"/>
            <a:ext cx="3808412" cy="5084762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Shape 635"/>
          <p:cNvSpPr txBox="1"/>
          <p:nvPr/>
        </p:nvSpPr>
        <p:spPr>
          <a:xfrm>
            <a:off x="4264025" y="611346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Shape 636"/>
          <p:cNvSpPr txBox="1"/>
          <p:nvPr/>
        </p:nvSpPr>
        <p:spPr>
          <a:xfrm>
            <a:off x="4264025" y="6113463"/>
            <a:ext cx="12065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rug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Shape 64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EN" id="643" name="Shape 6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1413" y="0"/>
            <a:ext cx="4202112" cy="558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Shape 644"/>
          <p:cNvSpPr txBox="1"/>
          <p:nvPr/>
        </p:nvSpPr>
        <p:spPr>
          <a:xfrm>
            <a:off x="4264025" y="6113463"/>
            <a:ext cx="13858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teen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Shape 65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ong%20rienke" id="651" name="Shape 6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0"/>
            <a:ext cx="6875463" cy="5157788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Shape 652"/>
          <p:cNvSpPr txBox="1"/>
          <p:nvPr/>
        </p:nvSpPr>
        <p:spPr>
          <a:xfrm>
            <a:off x="4264025" y="611346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Shape 653"/>
          <p:cNvSpPr txBox="1"/>
          <p:nvPr/>
        </p:nvSpPr>
        <p:spPr>
          <a:xfrm>
            <a:off x="4264025" y="6113463"/>
            <a:ext cx="13858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tong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Shape 65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elke_vinger_ring_dragen" id="660" name="Shape 6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113" y="58738"/>
            <a:ext cx="6119812" cy="5988050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Shape 661"/>
          <p:cNvSpPr txBox="1"/>
          <p:nvPr/>
        </p:nvSpPr>
        <p:spPr>
          <a:xfrm>
            <a:off x="4264025" y="6113463"/>
            <a:ext cx="16652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vinger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Shape 66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oet" id="669" name="Shape 6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75" y="0"/>
            <a:ext cx="6048375" cy="5443538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Shape 670"/>
          <p:cNvSpPr txBox="1"/>
          <p:nvPr/>
        </p:nvSpPr>
        <p:spPr>
          <a:xfrm>
            <a:off x="4264025" y="611346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Shape 671"/>
          <p:cNvSpPr txBox="1"/>
          <p:nvPr/>
        </p:nvSpPr>
        <p:spPr>
          <a:xfrm>
            <a:off x="4264025" y="6113463"/>
            <a:ext cx="13652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voet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Shape 67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anraken" id="678" name="Shape 6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-171450"/>
            <a:ext cx="8172450" cy="5427663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Shape 679"/>
          <p:cNvSpPr txBox="1"/>
          <p:nvPr/>
        </p:nvSpPr>
        <p:spPr>
          <a:xfrm>
            <a:off x="4264025" y="6113463"/>
            <a:ext cx="16859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aanraken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Shape 68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3aanwijzen" id="686" name="Shape 6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875" y="0"/>
            <a:ext cx="3678238" cy="51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Shape 687"/>
          <p:cNvSpPr txBox="1"/>
          <p:nvPr/>
        </p:nvSpPr>
        <p:spPr>
          <a:xfrm>
            <a:off x="4264025" y="611346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Shape 688"/>
          <p:cNvSpPr txBox="1"/>
          <p:nvPr/>
        </p:nvSpPr>
        <p:spPr>
          <a:xfrm>
            <a:off x="4264025" y="6113463"/>
            <a:ext cx="178593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aanwijzen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W Huid"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213" y="0"/>
            <a:ext cx="4313237" cy="58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4264025" y="6113463"/>
            <a:ext cx="136683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huid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Shape 69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brengen</a:t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Shape 70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v%2034%20c%20Buizen%20doos%20dicht%20450" id="701" name="Shape 7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0200" y="549275"/>
            <a:ext cx="4441825" cy="3533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AOU6G3JCACP7W1YCAZHMITHCA0DBU89CAU211R3CACG2SQICA2VCLOOCAK5K55OCAALQCM6CANMLYK1CADYRCL2CA7AHJH1CAMZEBOYCA3DTWFZCAQ69H8CCAQ8W0ZECAKX3EV6" id="702" name="Shape 7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213" y="620713"/>
            <a:ext cx="3240087" cy="3122612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Shape 703"/>
          <p:cNvSpPr txBox="1"/>
          <p:nvPr/>
        </p:nvSpPr>
        <p:spPr>
          <a:xfrm>
            <a:off x="3419475" y="5876925"/>
            <a:ext cx="2046288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- dicht</a:t>
            </a:r>
            <a:endParaRPr/>
          </a:p>
        </p:txBody>
      </p:sp>
      <p:cxnSp>
        <p:nvCxnSpPr>
          <p:cNvPr id="704" name="Shape 704"/>
          <p:cNvCxnSpPr/>
          <p:nvPr/>
        </p:nvCxnSpPr>
        <p:spPr>
          <a:xfrm rot="10800000">
            <a:off x="2700338" y="3789363"/>
            <a:ext cx="1079500" cy="19446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705" name="Shape 705"/>
          <p:cNvCxnSpPr/>
          <p:nvPr/>
        </p:nvCxnSpPr>
        <p:spPr>
          <a:xfrm flipH="1" rot="10800000">
            <a:off x="5076825" y="3789363"/>
            <a:ext cx="1295400" cy="208756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Shape 7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even" id="712" name="Shape 7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913" y="0"/>
            <a:ext cx="6192837" cy="5538788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Shape 713"/>
          <p:cNvSpPr txBox="1"/>
          <p:nvPr/>
        </p:nvSpPr>
        <p:spPr>
          <a:xfrm>
            <a:off x="4335463" y="5969000"/>
            <a:ext cx="11652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geven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Even inoefenen….</a:t>
            </a:r>
            <a:endParaRPr/>
          </a:p>
        </p:txBody>
      </p:sp>
      <p:sp>
        <p:nvSpPr>
          <p:cNvPr id="719" name="Shape 719"/>
          <p:cNvSpPr txBox="1"/>
          <p:nvPr>
            <p:ph idx="1" type="body"/>
          </p:nvPr>
        </p:nvSpPr>
        <p:spPr>
          <a:xfrm>
            <a:off x="457200" y="1600200"/>
            <a:ext cx="361074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wijs je bil aan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wijs je arm aan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 op een been staan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 je ogen dicht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 je ogen open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steek je tong uit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geef mij een hand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geef jij een jongen een hand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wijs je gezicht aan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…raak het hoofd van de juf aan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wijs een nagel aan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waar is je voet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steek je voet uit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raak met je vinger je knie aan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raak je haar aan</a:t>
            </a:r>
            <a:endParaRPr/>
          </a:p>
        </p:txBody>
      </p:sp>
      <p:sp>
        <p:nvSpPr>
          <p:cNvPr id="720" name="Shape 720"/>
          <p:cNvSpPr txBox="1"/>
          <p:nvPr/>
        </p:nvSpPr>
        <p:spPr>
          <a:xfrm>
            <a:off x="4355976" y="1600199"/>
            <a:ext cx="433082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breng je arm naar je gezicht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raak met je hand je neus aan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raak je rug aan met je hand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wijs je teen aan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geef een meisje een hand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raak met je hand je bil aan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wijs je mond aan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raak met je handen je oren aan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726" name="Shape 726"/>
          <p:cNvSpPr txBox="1"/>
          <p:nvPr>
            <p:ph idx="1" type="body"/>
          </p:nvPr>
        </p:nvSpPr>
        <p:spPr>
          <a:xfrm>
            <a:off x="468313" y="1268413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been		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bil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gezicht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hand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hoofd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knie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lichaam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mond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neus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oog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oor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rug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teen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tong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voet</a:t>
            </a:r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733" name="Shape 733"/>
          <p:cNvSpPr txBox="1"/>
          <p:nvPr>
            <p:ph idx="1" type="body"/>
          </p:nvPr>
        </p:nvSpPr>
        <p:spPr>
          <a:xfrm>
            <a:off x="468313" y="1268413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been		de benen		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bil			de billen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gezicht		de gezichten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hand		de handen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hoofd		de hoofden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knie			de knieën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lichaam		de lichamen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mond		de monden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neus			de neuzen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oog			de ogen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oor			de oren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rug			de ruggen			n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teen			de tenen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tong			de tongen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voet			de voeten</a:t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739" name="Shape 73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jongen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meisje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nagel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vinger</a:t>
            </a:r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745" name="Shape 74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jongen			de jongens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meisje		de meisjes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nagel			de nagels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vinger			de vingers</a:t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Post -it</a:t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Shape 75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 je oogmaatje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Pak een stapel postits en de poster van het lichaam. Schrijf de woorden over en plak ze bij jouw maatje op de juiste plek</a:t>
            </a:r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hebben wij geleerd?</a:t>
            </a:r>
            <a:endParaRPr/>
          </a:p>
        </p:txBody>
      </p:sp>
      <p:sp>
        <p:nvSpPr>
          <p:cNvPr id="757" name="Shape 75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Shape 758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Shape 759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Shape 760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arriere%20Een%20grote%20mond%20is%20de%20snelste%20weg%20naar%20de%20top" id="147" name="Shape 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113" y="0"/>
            <a:ext cx="7451725" cy="559276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4264025" y="611346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4094163" y="6113463"/>
            <a:ext cx="158591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mond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70C0"/>
        </a:solidFill>
      </p:bgPr>
    </p:bg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Dag 4</a:t>
            </a:r>
            <a:endParaRPr/>
          </a:p>
        </p:txBody>
      </p:sp>
      <p:sp>
        <p:nvSpPr>
          <p:cNvPr id="766" name="Shape 76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Weet je nog?</a:t>
            </a:r>
            <a:endParaRPr/>
          </a:p>
        </p:txBody>
      </p:sp>
      <p:pic>
        <p:nvPicPr>
          <p:cNvPr id="772" name="Shape 77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7784" y="1988840"/>
            <a:ext cx="4121051" cy="3620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ga je leren?</a:t>
            </a:r>
            <a:endParaRPr/>
          </a:p>
        </p:txBody>
      </p:sp>
      <p:sp>
        <p:nvSpPr>
          <p:cNvPr id="778" name="Shape 77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haar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kapper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 / kort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Waar is ……?</a:t>
            </a:r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/</a:t>
            </a:r>
            <a:r>
              <a:rPr b="0" i="0" lang="nl-NL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ie</a:t>
            </a: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/>
          </a:p>
        </p:txBody>
      </p:sp>
      <p:sp>
        <p:nvSpPr>
          <p:cNvPr id="784" name="Shape 78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knie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ziet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niet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biet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bieb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zien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ziet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ziek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wiek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piek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piet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lied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riet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riem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kiem</a:t>
            </a:r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Shape 78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endParaRPr/>
          </a:p>
        </p:txBody>
      </p:sp>
      <p:sp>
        <p:nvSpPr>
          <p:cNvPr id="790" name="Shape 790"/>
          <p:cNvSpPr txBox="1"/>
          <p:nvPr>
            <p:ph idx="1" type="body"/>
          </p:nvPr>
        </p:nvSpPr>
        <p:spPr>
          <a:xfrm>
            <a:off x="457200" y="1417638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 twee drie vier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hebben samen veel plezier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 de wind gaat waaien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gaan de wieken draaien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 de wind niet  waaien wil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staan de wieken stil</a:t>
            </a:r>
            <a:endParaRPr/>
          </a:p>
        </p:txBody>
      </p:sp>
      <p:pic>
        <p:nvPicPr>
          <p:cNvPr descr="untitled" id="791" name="Shape 7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8125" y="4940300"/>
            <a:ext cx="1793875" cy="13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Shape 79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airstyle33" id="799" name="Shape 7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913" y="0"/>
            <a:ext cx="5518150" cy="5734050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Shape 800"/>
          <p:cNvSpPr txBox="1"/>
          <p:nvPr/>
        </p:nvSpPr>
        <p:spPr>
          <a:xfrm>
            <a:off x="1331914" y="6021388"/>
            <a:ext cx="690984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 van de dag:  knippen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Shape 80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1484850-een-ontzagwekkend-lang-haar-pruik-zwart-rood-gothic-look" id="807" name="Shape 8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13" y="17463"/>
            <a:ext cx="5616575" cy="56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Shape 808"/>
          <p:cNvSpPr txBox="1"/>
          <p:nvPr/>
        </p:nvSpPr>
        <p:spPr>
          <a:xfrm>
            <a:off x="3492500" y="6021388"/>
            <a:ext cx="14922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haar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Shape 8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anddoek" id="815" name="Shape 8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75" y="0"/>
            <a:ext cx="6156325" cy="5649913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Shape 816"/>
          <p:cNvSpPr txBox="1"/>
          <p:nvPr/>
        </p:nvSpPr>
        <p:spPr>
          <a:xfrm>
            <a:off x="4264025" y="611346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Shape 817"/>
          <p:cNvSpPr txBox="1"/>
          <p:nvPr/>
        </p:nvSpPr>
        <p:spPr>
          <a:xfrm>
            <a:off x="3492500" y="6092825"/>
            <a:ext cx="2246313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handdoek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Shape 8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Shape 8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AM" id="825" name="Shape 8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8175" y="0"/>
            <a:ext cx="4849813" cy="5805488"/>
          </a:xfrm>
          <a:prstGeom prst="rect">
            <a:avLst/>
          </a:prstGeom>
          <a:noFill/>
          <a:ln>
            <a:noFill/>
          </a:ln>
        </p:spPr>
      </p:pic>
      <p:sp>
        <p:nvSpPr>
          <p:cNvPr id="826" name="Shape 826"/>
          <p:cNvSpPr txBox="1"/>
          <p:nvPr/>
        </p:nvSpPr>
        <p:spPr>
          <a:xfrm>
            <a:off x="4264025" y="6113463"/>
            <a:ext cx="13652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kam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Shape 8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ek" id="833" name="Shape 8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88" y="0"/>
            <a:ext cx="7200900" cy="4997450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Shape 834"/>
          <p:cNvSpPr txBox="1"/>
          <p:nvPr/>
        </p:nvSpPr>
        <p:spPr>
          <a:xfrm>
            <a:off x="4264025" y="6113463"/>
            <a:ext cx="126523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nek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